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1" r:id="rId2"/>
    <p:sldId id="273" r:id="rId3"/>
    <p:sldId id="313" r:id="rId4"/>
    <p:sldId id="304" r:id="rId5"/>
    <p:sldId id="305" r:id="rId6"/>
    <p:sldId id="306" r:id="rId7"/>
    <p:sldId id="312" r:id="rId8"/>
    <p:sldId id="316" r:id="rId9"/>
    <p:sldId id="293" r:id="rId10"/>
    <p:sldId id="310" r:id="rId11"/>
    <p:sldId id="311" r:id="rId12"/>
    <p:sldId id="303" r:id="rId13"/>
    <p:sldId id="315" r:id="rId14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bi" initials="T" lastIdx="1" clrIdx="0">
    <p:extLst>
      <p:ext uri="{19B8F6BF-5375-455C-9EA6-DF929625EA0E}">
        <p15:presenceInfo xmlns:p15="http://schemas.microsoft.com/office/powerpoint/2012/main" userId="Tob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03447BB-5D67-496B-8E87-E561075AD55C}" styleName="Dunkle Formatvorlage 1 - Akz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6" autoAdjust="0"/>
    <p:restoredTop sz="94434" autoAdjust="0"/>
  </p:normalViewPr>
  <p:slideViewPr>
    <p:cSldViewPr snapToGrid="0">
      <p:cViewPr varScale="1">
        <p:scale>
          <a:sx n="105" d="100"/>
          <a:sy n="105" d="100"/>
        </p:scale>
        <p:origin x="13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556" y="5710841"/>
            <a:ext cx="1386695" cy="105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89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88203"/>
            <a:ext cx="10058400" cy="1250097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5681" y="2023119"/>
            <a:ext cx="1005840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feld 6"/>
          <p:cNvSpPr txBox="1"/>
          <p:nvPr userDrawn="1"/>
        </p:nvSpPr>
        <p:spPr>
          <a:xfrm>
            <a:off x="1097280" y="1638300"/>
            <a:ext cx="101152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789" y="6061966"/>
            <a:ext cx="1466480" cy="71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3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42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0140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292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71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7705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9410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75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2669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623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7C26DA31-866E-40E7-ADF5-6C386481FA82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/>
          <a:lstStyle/>
          <a:p>
            <a:fld id="{5C4F8D9D-0035-404A-BFBB-098B36DF66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363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87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rgbClr val="00B0F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00B0F0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00B0F0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B0F0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B0F0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B0F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/>
          <p:cNvSpPr txBox="1">
            <a:spLocks/>
          </p:cNvSpPr>
          <p:nvPr/>
        </p:nvSpPr>
        <p:spPr>
          <a:xfrm>
            <a:off x="1125681" y="1476704"/>
            <a:ext cx="10058400" cy="474911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3000" i="1" dirty="0"/>
          </a:p>
          <a:p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793530" y="1204110"/>
            <a:ext cx="10867558" cy="2815627"/>
          </a:xfrm>
        </p:spPr>
        <p:txBody>
          <a:bodyPr>
            <a:noAutofit/>
          </a:bodyPr>
          <a:lstStyle/>
          <a:p>
            <a:pPr algn="ctr"/>
            <a:r>
              <a:rPr lang="de-DE" sz="7200" dirty="0">
                <a:solidFill>
                  <a:schemeClr val="tx1"/>
                </a:solidFill>
              </a:rPr>
              <a:t>Abschlussprüfung 2027</a:t>
            </a:r>
            <a:br>
              <a:rPr lang="de-DE" sz="7200" dirty="0">
                <a:solidFill>
                  <a:schemeClr val="tx1"/>
                </a:solidFill>
              </a:rPr>
            </a:br>
            <a:br>
              <a:rPr lang="de-DE" sz="7200" dirty="0">
                <a:solidFill>
                  <a:schemeClr val="tx1"/>
                </a:solidFill>
              </a:rPr>
            </a:br>
            <a:r>
              <a:rPr lang="de-DE" sz="7200" dirty="0">
                <a:solidFill>
                  <a:schemeClr val="tx1"/>
                </a:solidFill>
              </a:rPr>
              <a:t>HSAPO</a:t>
            </a:r>
          </a:p>
        </p:txBody>
      </p:sp>
    </p:spTree>
    <p:extLst>
      <p:ext uri="{BB962C8B-B14F-4D97-AF65-F5344CB8AC3E}">
        <p14:creationId xmlns:p14="http://schemas.microsoft.com/office/powerpoint/2010/main" val="170556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21538" y="90277"/>
            <a:ext cx="4665165" cy="715993"/>
          </a:xfrm>
        </p:spPr>
        <p:txBody>
          <a:bodyPr>
            <a:normAutofit fontScale="90000"/>
          </a:bodyPr>
          <a:lstStyle/>
          <a:p>
            <a:pPr algn="ctr"/>
            <a:r>
              <a:rPr lang="de-D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HSAPO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5803" y="1032048"/>
            <a:ext cx="11604748" cy="54996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400" b="1" u="sng" dirty="0">
                <a:solidFill>
                  <a:schemeClr val="tx1"/>
                </a:solidFill>
              </a:rPr>
              <a:t>Teile der Prüfung:</a:t>
            </a:r>
          </a:p>
          <a:p>
            <a:r>
              <a:rPr lang="de-DE" sz="2400" b="1" dirty="0">
                <a:solidFill>
                  <a:schemeClr val="tx1"/>
                </a:solidFill>
              </a:rPr>
              <a:t>- Schriftliche Prüfung </a:t>
            </a:r>
            <a:r>
              <a:rPr lang="de-DE" sz="2400" dirty="0">
                <a:solidFill>
                  <a:schemeClr val="tx1"/>
                </a:solidFill>
              </a:rPr>
              <a:t>(D, M, E)</a:t>
            </a:r>
          </a:p>
          <a:p>
            <a:r>
              <a:rPr lang="de-DE" sz="2400" b="1" dirty="0">
                <a:solidFill>
                  <a:schemeClr val="tx1"/>
                </a:solidFill>
              </a:rPr>
              <a:t>- Kommunikationsprüfung</a:t>
            </a:r>
            <a:r>
              <a:rPr lang="de-DE" sz="2400" dirty="0">
                <a:solidFill>
                  <a:schemeClr val="tx1"/>
                </a:solidFill>
              </a:rPr>
              <a:t> (E)</a:t>
            </a:r>
          </a:p>
          <a:p>
            <a:r>
              <a:rPr lang="de-DE" sz="2400" b="1" dirty="0">
                <a:solidFill>
                  <a:schemeClr val="tx1"/>
                </a:solidFill>
              </a:rPr>
              <a:t>- Mündliche Prüfung </a:t>
            </a:r>
            <a:r>
              <a:rPr lang="de-DE" sz="2400" dirty="0">
                <a:solidFill>
                  <a:schemeClr val="tx1"/>
                </a:solidFill>
              </a:rPr>
              <a:t>(D, M)</a:t>
            </a:r>
          </a:p>
          <a:p>
            <a:endParaRPr lang="de-DE" sz="2400" b="1" dirty="0">
              <a:solidFill>
                <a:schemeClr val="tx1"/>
              </a:solidFill>
            </a:endParaRPr>
          </a:p>
          <a:p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dirty="0">
                <a:solidFill>
                  <a:schemeClr val="tx1"/>
                </a:solidFill>
              </a:rPr>
              <a:t>Die Termine der schriftlichen Prüfung sowie der Zeitraum der Kommunikationsprüfung und der mündlichen Prüfung werden vom KM festgesetzt.</a:t>
            </a:r>
          </a:p>
        </p:txBody>
      </p:sp>
    </p:spTree>
    <p:extLst>
      <p:ext uri="{BB962C8B-B14F-4D97-AF65-F5344CB8AC3E}">
        <p14:creationId xmlns:p14="http://schemas.microsoft.com/office/powerpoint/2010/main" val="445465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3880" y="126491"/>
            <a:ext cx="2780498" cy="516305"/>
          </a:xfrm>
        </p:spPr>
        <p:txBody>
          <a:bodyPr>
            <a:normAutofit/>
          </a:bodyPr>
          <a:lstStyle/>
          <a:p>
            <a:pPr algn="ctr"/>
            <a:r>
              <a:rPr lang="de-DE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HSAPO</a:t>
            </a:r>
            <a:endParaRPr lang="de-DE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61454" y="126491"/>
            <a:ext cx="11869092" cy="66050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200" b="1" u="sng" dirty="0">
                <a:solidFill>
                  <a:schemeClr val="tx1"/>
                </a:solidFill>
              </a:rPr>
              <a:t>Termine:</a:t>
            </a:r>
          </a:p>
          <a:p>
            <a:pPr marL="0" indent="0">
              <a:buNone/>
            </a:pPr>
            <a:r>
              <a:rPr lang="de-DE" sz="2200" b="1" dirty="0">
                <a:solidFill>
                  <a:schemeClr val="tx1"/>
                </a:solidFill>
              </a:rPr>
              <a:t>Schriftliche Prüfung (Start immer 9 Uhr) </a:t>
            </a:r>
            <a:endParaRPr lang="de-DE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Deutsch: 27.04.2027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Mathematik: 29.04.2027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Englisch: 03.05.2027</a:t>
            </a:r>
          </a:p>
          <a:p>
            <a:pPr marL="0" indent="0">
              <a:buNone/>
            </a:pPr>
            <a:r>
              <a:rPr lang="de-DE" sz="2200" b="1" dirty="0">
                <a:solidFill>
                  <a:schemeClr val="tx1"/>
                </a:solidFill>
              </a:rPr>
              <a:t>Kommunikationsprüfung</a:t>
            </a:r>
            <a:r>
              <a:rPr lang="de-DE" sz="22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Englisch: 22. – 26.02.2027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Französisch: 19.03.2027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Praktische Prüfung 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T oder AES: Praxis AES 12.03.; Technik 11.-12.03. ; mündliche Prüfung 19.03.2027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Mündliche Prüfungen</a:t>
            </a:r>
          </a:p>
          <a:p>
            <a:pPr marL="0" indent="0">
              <a:buNone/>
            </a:pPr>
            <a:r>
              <a:rPr lang="de-DE" sz="2200" dirty="0">
                <a:solidFill>
                  <a:schemeClr val="tx1"/>
                </a:solidFill>
              </a:rPr>
              <a:t>Deutsch, Mathematik: 05.-09.07.2027</a:t>
            </a:r>
          </a:p>
          <a:p>
            <a:pPr marL="0" indent="0">
              <a:buNone/>
            </a:pPr>
            <a:r>
              <a:rPr lang="de-DE" sz="2200" b="1" dirty="0">
                <a:solidFill>
                  <a:schemeClr val="tx1"/>
                </a:solidFill>
              </a:rPr>
              <a:t>Abschlussfeier: </a:t>
            </a:r>
            <a:r>
              <a:rPr lang="de-DE" sz="2200" dirty="0">
                <a:solidFill>
                  <a:schemeClr val="tx1"/>
                </a:solidFill>
              </a:rPr>
              <a:t>Fr, 16.07.2027</a:t>
            </a:r>
          </a:p>
          <a:p>
            <a:pPr marL="0" indent="0">
              <a:buNone/>
            </a:pPr>
            <a:endParaRPr lang="de-DE" sz="2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72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72015" y="534154"/>
            <a:ext cx="12019985" cy="5842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800" b="1" dirty="0">
                <a:solidFill>
                  <a:schemeClr val="tx1"/>
                </a:solidFill>
              </a:rPr>
              <a:t>Teil A: Pflichtteil </a:t>
            </a:r>
          </a:p>
          <a:p>
            <a:r>
              <a:rPr lang="de-DE" sz="2800" dirty="0">
                <a:solidFill>
                  <a:schemeClr val="tx1"/>
                </a:solidFill>
              </a:rPr>
              <a:t>A1: Textverständnis und Rechtschreibung</a:t>
            </a:r>
          </a:p>
          <a:p>
            <a:r>
              <a:rPr lang="de-DE" sz="2800" dirty="0">
                <a:solidFill>
                  <a:schemeClr val="tx1"/>
                </a:solidFill>
              </a:rPr>
              <a:t>A2: Argumentieren in Form einer begründeten Stellungnahme</a:t>
            </a:r>
          </a:p>
          <a:p>
            <a:pPr marL="0" indent="0">
              <a:buNone/>
            </a:pPr>
            <a:endParaRPr lang="de-DE" sz="2800" b="1" dirty="0">
              <a:solidFill>
                <a:schemeClr val="tx1"/>
              </a:solidFill>
            </a:endParaRPr>
          </a:p>
          <a:p>
            <a:r>
              <a:rPr lang="de-DE" sz="2800" b="1" dirty="0">
                <a:solidFill>
                  <a:schemeClr val="tx1"/>
                </a:solidFill>
              </a:rPr>
              <a:t>Teil B: Literarische Texte</a:t>
            </a:r>
          </a:p>
          <a:p>
            <a:r>
              <a:rPr lang="de-DE" sz="2800" dirty="0">
                <a:solidFill>
                  <a:schemeClr val="tx1"/>
                </a:solidFill>
              </a:rPr>
              <a:t>B3: Lyrik oder Prosa</a:t>
            </a:r>
          </a:p>
          <a:p>
            <a:r>
              <a:rPr lang="de-DE" sz="2800" dirty="0">
                <a:solidFill>
                  <a:schemeClr val="tx1"/>
                </a:solidFill>
              </a:rPr>
              <a:t>B4: Aufgaben Textverständnis zur Lektüre „ Über Kurz oder Lang“: produktive Schreibaufgaben, zum Beispiel Tagebucheintrag </a:t>
            </a:r>
          </a:p>
          <a:p>
            <a:r>
              <a:rPr lang="de-DE" sz="2800" dirty="0">
                <a:solidFill>
                  <a:schemeClr val="tx1"/>
                </a:solidFill>
              </a:rPr>
              <a:t>=&gt; Notizen der Schüler in der Lektüre sind erlaubt, allerdings keine Haftnotizen, Büroklammern, Klebestreifen, o.ä. Vorherige Kontrolle durch die Lehrkraft!</a:t>
            </a:r>
          </a:p>
          <a:p>
            <a:r>
              <a:rPr lang="de-DE" sz="2400" dirty="0">
                <a:solidFill>
                  <a:schemeClr val="tx1"/>
                </a:solidFill>
              </a:rPr>
              <a:t>Duden sind als Nachschlagewerk während der gesamten Prüfungszeit erlaubt. </a:t>
            </a:r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34154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Schriftliche Prüfung Deutsch (Bearbeitungszeit 180 Minuten)</a:t>
            </a:r>
          </a:p>
        </p:txBody>
      </p:sp>
    </p:spTree>
    <p:extLst>
      <p:ext uri="{BB962C8B-B14F-4D97-AF65-F5344CB8AC3E}">
        <p14:creationId xmlns:p14="http://schemas.microsoft.com/office/powerpoint/2010/main" val="1337802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" y="683394"/>
            <a:ext cx="12192000" cy="5681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3300" b="1" dirty="0">
                <a:solidFill>
                  <a:schemeClr val="tx1"/>
                </a:solidFill>
              </a:rPr>
              <a:t>Teil A1:</a:t>
            </a:r>
            <a:r>
              <a:rPr lang="de-DE" sz="3300" dirty="0">
                <a:solidFill>
                  <a:schemeClr val="tx1"/>
                </a:solidFill>
              </a:rPr>
              <a:t> Pflichtteil (45 Min.)</a:t>
            </a:r>
          </a:p>
          <a:p>
            <a:pPr marL="0" indent="0">
              <a:buNone/>
            </a:pPr>
            <a:r>
              <a:rPr lang="de-DE" sz="3300" dirty="0">
                <a:solidFill>
                  <a:schemeClr val="tx1"/>
                </a:solidFill>
              </a:rPr>
              <a:t>Hilfsmittelfreier Teil (Ausnahme Zeichengeräte), Grundkenntnisse </a:t>
            </a:r>
          </a:p>
          <a:p>
            <a:r>
              <a:rPr lang="de-DE" sz="3200" dirty="0">
                <a:solidFill>
                  <a:srgbClr val="00B050"/>
                </a:solidFill>
              </a:rPr>
              <a:t>20 Min. Pause (Ausgabe der Hilfsmittel) </a:t>
            </a:r>
            <a:endParaRPr lang="de-DE" sz="33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de-DE" sz="3300" b="1" dirty="0">
                <a:solidFill>
                  <a:schemeClr val="tx1"/>
                </a:solidFill>
              </a:rPr>
              <a:t>Teil A2 und B </a:t>
            </a:r>
            <a:r>
              <a:rPr lang="de-DE" sz="3300" dirty="0">
                <a:solidFill>
                  <a:schemeClr val="tx1"/>
                </a:solidFill>
              </a:rPr>
              <a:t>(90 Min.)</a:t>
            </a:r>
          </a:p>
          <a:p>
            <a:pPr marL="0" indent="0">
              <a:buNone/>
            </a:pPr>
            <a:r>
              <a:rPr lang="de-DE" sz="3300" b="1" dirty="0">
                <a:solidFill>
                  <a:schemeClr val="tx1"/>
                </a:solidFill>
              </a:rPr>
              <a:t>A2: Pflichtteil</a:t>
            </a:r>
            <a:r>
              <a:rPr lang="de-DE" sz="3200" dirty="0">
                <a:solidFill>
                  <a:schemeClr val="tx1"/>
                </a:solidFill>
              </a:rPr>
              <a:t>: Raum und Form, Messen,  Gleichungen, Daten und Zufall</a:t>
            </a:r>
          </a:p>
          <a:p>
            <a:pPr marL="0" indent="0">
              <a:buNone/>
            </a:pPr>
            <a:r>
              <a:rPr lang="de-DE" sz="3300" b="1" dirty="0">
                <a:solidFill>
                  <a:schemeClr val="tx1"/>
                </a:solidFill>
              </a:rPr>
              <a:t>B: </a:t>
            </a:r>
            <a:r>
              <a:rPr lang="de-DE" sz="3300" b="1" dirty="0" err="1">
                <a:solidFill>
                  <a:schemeClr val="tx1"/>
                </a:solidFill>
              </a:rPr>
              <a:t>Wahlteil</a:t>
            </a:r>
            <a:r>
              <a:rPr lang="de-DE" sz="3300" b="1" dirty="0">
                <a:solidFill>
                  <a:schemeClr val="tx1"/>
                </a:solidFill>
              </a:rPr>
              <a:t>, </a:t>
            </a:r>
            <a:r>
              <a:rPr lang="de-DE" sz="3300" dirty="0">
                <a:solidFill>
                  <a:schemeClr val="tx1"/>
                </a:solidFill>
              </a:rPr>
              <a:t>insgesamt drei Aufgaben, von denen die Schüler zwei bearbeiten. </a:t>
            </a:r>
          </a:p>
          <a:p>
            <a:pPr marL="0" indent="0">
              <a:buNone/>
            </a:pPr>
            <a:r>
              <a:rPr lang="de-DE" dirty="0">
                <a:solidFill>
                  <a:schemeClr val="tx1"/>
                </a:solidFill>
              </a:rPr>
              <a:t>Formelsammlung, wissenschaftlicher Taschenrechner und Zeichengeräte sind im zweiten Teil als Hilfsmittel erlaubt. Die Formelsammlungen werden von der Schule gestellt.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97529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Schriftliche Prüfung Mathematik (Bearbeitungszeit 135 Minuten)</a:t>
            </a:r>
          </a:p>
        </p:txBody>
      </p:sp>
    </p:spTree>
    <p:extLst>
      <p:ext uri="{BB962C8B-B14F-4D97-AF65-F5344CB8AC3E}">
        <p14:creationId xmlns:p14="http://schemas.microsoft.com/office/powerpoint/2010/main" val="1263226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5898" y="660903"/>
            <a:ext cx="11868998" cy="60386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600" b="1" dirty="0">
                <a:solidFill>
                  <a:schemeClr val="tx1"/>
                </a:solidFill>
              </a:rPr>
              <a:t>Teil A: </a:t>
            </a:r>
            <a:r>
              <a:rPr lang="de-DE" sz="2600" dirty="0">
                <a:solidFill>
                  <a:schemeClr val="tx1"/>
                </a:solidFill>
              </a:rPr>
              <a:t>Listening </a:t>
            </a:r>
            <a:r>
              <a:rPr lang="de-DE" sz="2600" dirty="0" err="1">
                <a:solidFill>
                  <a:schemeClr val="tx1"/>
                </a:solidFill>
              </a:rPr>
              <a:t>Comprehension</a:t>
            </a:r>
            <a:r>
              <a:rPr lang="de-DE" sz="2600" dirty="0">
                <a:solidFill>
                  <a:schemeClr val="tx1"/>
                </a:solidFill>
              </a:rPr>
              <a:t>: Hörverständnis (30 Min., Audio-Datei. Die Audio-Datei wird nicht angehalten.)</a:t>
            </a:r>
            <a:r>
              <a:rPr lang="de-DE" sz="2600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de-DE" sz="2600" dirty="0">
                <a:solidFill>
                  <a:srgbClr val="00B050"/>
                </a:solidFill>
              </a:rPr>
              <a:t>20 Min. Pause  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tx1"/>
                </a:solidFill>
              </a:rPr>
              <a:t>Teil B: </a:t>
            </a:r>
            <a:r>
              <a:rPr lang="de-DE" sz="2600" dirty="0">
                <a:solidFill>
                  <a:schemeClr val="tx1"/>
                </a:solidFill>
              </a:rPr>
              <a:t>Text-</a:t>
            </a:r>
            <a:r>
              <a:rPr lang="de-DE" sz="2600" dirty="0" err="1">
                <a:solidFill>
                  <a:schemeClr val="tx1"/>
                </a:solidFill>
              </a:rPr>
              <a:t>based</a:t>
            </a:r>
            <a:r>
              <a:rPr lang="de-DE" sz="2600" dirty="0">
                <a:solidFill>
                  <a:schemeClr val="tx1"/>
                </a:solidFill>
              </a:rPr>
              <a:t> Tasks: Textverständnis 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tx1"/>
                </a:solidFill>
              </a:rPr>
              <a:t>Teil C: </a:t>
            </a:r>
            <a:r>
              <a:rPr lang="de-DE" sz="2600" dirty="0" err="1">
                <a:solidFill>
                  <a:schemeClr val="tx1"/>
                </a:solidFill>
              </a:rPr>
              <a:t>Use</a:t>
            </a:r>
            <a:r>
              <a:rPr lang="de-DE" sz="2600" dirty="0">
                <a:solidFill>
                  <a:schemeClr val="tx1"/>
                </a:solidFill>
              </a:rPr>
              <a:t> </a:t>
            </a:r>
            <a:r>
              <a:rPr lang="de-DE" sz="2600" dirty="0" err="1">
                <a:solidFill>
                  <a:schemeClr val="tx1"/>
                </a:solidFill>
              </a:rPr>
              <a:t>of</a:t>
            </a:r>
            <a:r>
              <a:rPr lang="de-DE" sz="2600" dirty="0">
                <a:solidFill>
                  <a:schemeClr val="tx1"/>
                </a:solidFill>
              </a:rPr>
              <a:t> Language: Sprachgebrauch, z. B. Grammatik, Wortschatz</a:t>
            </a:r>
          </a:p>
          <a:p>
            <a:pPr marL="0" indent="0">
              <a:buNone/>
            </a:pPr>
            <a:r>
              <a:rPr lang="de-DE" sz="2600" b="1" dirty="0">
                <a:solidFill>
                  <a:schemeClr val="tx1"/>
                </a:solidFill>
              </a:rPr>
              <a:t>Teil D: </a:t>
            </a:r>
            <a:r>
              <a:rPr lang="de-DE" sz="2600" dirty="0">
                <a:solidFill>
                  <a:schemeClr val="tx1"/>
                </a:solidFill>
              </a:rPr>
              <a:t>Writing: zwei Schreibaufgaben: </a:t>
            </a:r>
          </a:p>
          <a:p>
            <a:pPr marL="0" indent="0">
              <a:buNone/>
            </a:pPr>
            <a:r>
              <a:rPr lang="de-DE" sz="2600" dirty="0">
                <a:solidFill>
                  <a:schemeClr val="tx1"/>
                </a:solidFill>
              </a:rPr>
              <a:t>	D1 =&gt; 60 Wörter</a:t>
            </a:r>
          </a:p>
          <a:p>
            <a:pPr marL="0" indent="0">
              <a:buNone/>
            </a:pPr>
            <a:r>
              <a:rPr lang="de-DE" sz="2600" dirty="0">
                <a:solidFill>
                  <a:schemeClr val="tx1"/>
                </a:solidFill>
              </a:rPr>
              <a:t>	D2 =&gt; 80 Wörter</a:t>
            </a:r>
          </a:p>
          <a:p>
            <a:pPr marL="0" indent="0">
              <a:buNone/>
            </a:pPr>
            <a:endParaRPr lang="de-DE" sz="1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de-DE" sz="2400" dirty="0">
                <a:solidFill>
                  <a:schemeClr val="tx1"/>
                </a:solidFill>
              </a:rPr>
              <a:t>Ein zweisprachiges Wörterbuch ist ab Teil B als Hilfsmittel erlaubt.</a:t>
            </a:r>
            <a:endParaRPr lang="de-DE" sz="240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0" y="1263"/>
            <a:ext cx="12192000" cy="55099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Schriftliche Prüfung Englisch (Bearbeitungszeit 120 Minuten)</a:t>
            </a:r>
          </a:p>
        </p:txBody>
      </p:sp>
    </p:spTree>
    <p:extLst>
      <p:ext uri="{BB962C8B-B14F-4D97-AF65-F5344CB8AC3E}">
        <p14:creationId xmlns:p14="http://schemas.microsoft.com/office/powerpoint/2010/main" val="4002323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7942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Kommunikationsprüfung Englisch</a:t>
            </a:r>
            <a:endParaRPr lang="de-DE" sz="32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1481" y="651850"/>
            <a:ext cx="12110518" cy="5676522"/>
          </a:xfrm>
        </p:spPr>
        <p:txBody>
          <a:bodyPr>
            <a:normAutofit fontScale="77500" lnSpcReduction="20000"/>
          </a:bodyPr>
          <a:lstStyle/>
          <a:p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15 Minuten pro Schüler/in</a:t>
            </a:r>
          </a:p>
          <a:p>
            <a:pPr marL="0" indent="0">
              <a:buNone/>
            </a:pPr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A: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rgbClr val="C00000"/>
                </a:solidFill>
              </a:rPr>
              <a:t>Präsentation</a:t>
            </a: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Präsentation des Schwerpunktthemas, das Schwerpunktthema wählen sich die Schüler in Absprache mit der Lehrkraft</a:t>
            </a: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B: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rgbClr val="C00000"/>
                </a:solidFill>
              </a:rPr>
              <a:t>Dialogisches Sprechen</a:t>
            </a:r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Kommunikative und situative Aufgabenformen</a:t>
            </a: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C: </a:t>
            </a:r>
            <a:r>
              <a:rPr lang="de-DE" sz="3200" dirty="0">
                <a:solidFill>
                  <a:srgbClr val="C00000"/>
                </a:solidFill>
              </a:rPr>
              <a:t>Sprachmittlung/Dolmetschen</a:t>
            </a:r>
            <a:endParaRPr lang="de-DE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zum Beispiel Situationen aus dem Alltag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Vorgegebener Zeitraum 22.02. – 26.02.2027</a:t>
            </a:r>
          </a:p>
          <a:p>
            <a:r>
              <a:rPr lang="de-DE" sz="3200" dirty="0">
                <a:solidFill>
                  <a:schemeClr val="tx1"/>
                </a:solidFill>
              </a:rPr>
              <a:t>=&gt; Zentrale Vorgaben/Prüfungsmaßstäbe durch das KM</a:t>
            </a:r>
          </a:p>
          <a:p>
            <a:endParaRPr lang="de-DE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978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7942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Kommunikationsprüfung Französisch</a:t>
            </a:r>
            <a:endParaRPr lang="de-DE" sz="32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1481" y="651850"/>
            <a:ext cx="12110518" cy="5676522"/>
          </a:xfrm>
        </p:spPr>
        <p:txBody>
          <a:bodyPr>
            <a:normAutofit fontScale="77500" lnSpcReduction="20000"/>
          </a:bodyPr>
          <a:lstStyle/>
          <a:p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10 Minuten pro Schüler/in</a:t>
            </a:r>
          </a:p>
          <a:p>
            <a:pPr marL="0" indent="0">
              <a:buNone/>
            </a:pPr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A: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rgbClr val="C00000"/>
                </a:solidFill>
              </a:rPr>
              <a:t>Präsentation</a:t>
            </a: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Präsentation des Schwerpunktthemas, das Schwerpunktthema wählen sich die Schüler in Absprache mit der Lehrkraft</a:t>
            </a: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B:</a:t>
            </a:r>
            <a:r>
              <a:rPr lang="de-DE" sz="3200" dirty="0">
                <a:solidFill>
                  <a:schemeClr val="tx1"/>
                </a:solidFill>
              </a:rPr>
              <a:t> </a:t>
            </a:r>
            <a:r>
              <a:rPr lang="de-DE" sz="3200" dirty="0">
                <a:solidFill>
                  <a:srgbClr val="C00000"/>
                </a:solidFill>
              </a:rPr>
              <a:t>Dialogisches Sprechen</a:t>
            </a:r>
            <a:endParaRPr lang="de-DE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Kommunikative und situative Aufgabenformen</a:t>
            </a:r>
          </a:p>
          <a:p>
            <a:pPr marL="0" indent="0">
              <a:buNone/>
            </a:pPr>
            <a:r>
              <a:rPr lang="de-DE" sz="3200" b="1" dirty="0">
                <a:solidFill>
                  <a:schemeClr val="tx1"/>
                </a:solidFill>
              </a:rPr>
              <a:t>Teil C: </a:t>
            </a:r>
            <a:r>
              <a:rPr lang="de-DE" sz="3200" dirty="0">
                <a:solidFill>
                  <a:srgbClr val="C00000"/>
                </a:solidFill>
              </a:rPr>
              <a:t>Sprachmittlung/Dolmetschen</a:t>
            </a:r>
            <a:endParaRPr lang="de-DE" sz="32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3200" dirty="0">
                <a:solidFill>
                  <a:schemeClr val="tx1"/>
                </a:solidFill>
              </a:rPr>
              <a:t>zum Beispiel Situationen aus dem Alltag</a:t>
            </a:r>
          </a:p>
          <a:p>
            <a:pPr marL="0" indent="0">
              <a:buNone/>
            </a:pPr>
            <a:endParaRPr lang="de-DE" sz="3200" dirty="0"/>
          </a:p>
          <a:p>
            <a:pPr marL="0" indent="0">
              <a:buNone/>
            </a:pPr>
            <a:endParaRPr lang="de-DE" sz="3200" dirty="0">
              <a:solidFill>
                <a:schemeClr val="tx1"/>
              </a:solidFill>
            </a:endParaRPr>
          </a:p>
          <a:p>
            <a:r>
              <a:rPr lang="de-DE" sz="3200" dirty="0">
                <a:solidFill>
                  <a:schemeClr val="tx1"/>
                </a:solidFill>
              </a:rPr>
              <a:t>=&gt; Zentrale Vorgaben/Prüfungsmaßstäbe durch das KM</a:t>
            </a:r>
          </a:p>
          <a:p>
            <a:endParaRPr lang="de-DE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810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0" y="1233134"/>
          <a:ext cx="12192000" cy="3863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3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48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1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Praktischer Teil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Prüfungsgespräch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2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6 – 9 Std. innerhalb des Unterrichts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15 Min. Prüfungsgespräch zum praktischen Teil</a:t>
                      </a:r>
                    </a:p>
                    <a:p>
                      <a:r>
                        <a:rPr lang="de-DE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Vorstellung der praktischen Arbeit und Prüfungsgespräch</a:t>
                      </a:r>
                      <a:endParaRPr lang="de-DE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974">
                <a:tc rowSpan="2">
                  <a:txBody>
                    <a:bodyPr/>
                    <a:lstStyle/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Praktische Aufgabenstellung</a:t>
                      </a:r>
                    </a:p>
                    <a:p>
                      <a:endParaRPr lang="de-DE" sz="24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Überprüfung der prozess- und inhaltsbezogenen Kompetenzen</a:t>
                      </a:r>
                    </a:p>
                    <a:p>
                      <a:endParaRPr lang="de-DE" sz="24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Fachsprache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Prüfer: Fachlehrkraft und weitere Lehrkraft</a:t>
                      </a:r>
                      <a:endParaRPr lang="de-DE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747">
                <a:tc vMerge="1">
                  <a:txBody>
                    <a:bodyPr/>
                    <a:lstStyle/>
                    <a:p>
                      <a:endParaRPr lang="de-DE" sz="24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400" dirty="0"/>
                        <a:t>Alleine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56812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Praktische Prüfung AES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39655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0" y="1251241"/>
          <a:ext cx="12192000" cy="4178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39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8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18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Praktischer Teil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Prüfungsgespräch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32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6 – 9 Std. innerhalb des Unterrichts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</a:rPr>
                        <a:t>15 Min. Prüfungsgespräch zum praktischen Teil</a:t>
                      </a:r>
                    </a:p>
                    <a:p>
                      <a:r>
                        <a:rPr lang="de-DE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Vorstellung der praktischen Arbeit und Prüfungsgespräch</a:t>
                      </a:r>
                      <a:endParaRPr lang="de-DE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0974">
                <a:tc rowSpan="2">
                  <a:txBody>
                    <a:bodyPr/>
                    <a:lstStyle/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Praktische Aufgabenstellung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400" b="0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Prüfer: Fachlehrkraft und weitere Lehrkraft</a:t>
                      </a:r>
                      <a:endParaRPr lang="de-DE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54747">
                <a:tc vMerge="1">
                  <a:txBody>
                    <a:bodyPr/>
                    <a:lstStyle/>
                    <a:p>
                      <a:endParaRPr lang="de-DE" sz="2400" b="0" i="1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2400" dirty="0"/>
                        <a:t>Alleine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2696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Praktische Prüfung Technik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78295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59693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Mündliche Prüfung</a:t>
            </a:r>
            <a:endParaRPr lang="de-DE" sz="3200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7797" y="751438"/>
            <a:ext cx="11650471" cy="5595041"/>
          </a:xfrm>
        </p:spPr>
        <p:txBody>
          <a:bodyPr>
            <a:normAutofit/>
          </a:bodyPr>
          <a:lstStyle/>
          <a:p>
            <a:pPr algn="ctr"/>
            <a:r>
              <a:rPr lang="de-DE" sz="3200" b="1" dirty="0">
                <a:solidFill>
                  <a:schemeClr val="tx1"/>
                </a:solidFill>
              </a:rPr>
              <a:t>Möglich in den Fächern Deutsch und Mathematik</a:t>
            </a:r>
          </a:p>
          <a:p>
            <a:pPr marL="0" indent="0">
              <a:buNone/>
            </a:pPr>
            <a:endParaRPr lang="de-DE" sz="3200" dirty="0">
              <a:solidFill>
                <a:schemeClr val="tx1"/>
              </a:solidFill>
            </a:endParaRPr>
          </a:p>
          <a:p>
            <a:r>
              <a:rPr lang="de-DE" sz="3200" dirty="0">
                <a:solidFill>
                  <a:schemeClr val="tx1"/>
                </a:solidFill>
              </a:rPr>
              <a:t>- Der Prüfling darf ein Schwerpunktthema benennen, das in die </a:t>
            </a:r>
            <a:r>
              <a:rPr lang="de-DE" sz="3200" dirty="0" err="1">
                <a:solidFill>
                  <a:schemeClr val="tx1"/>
                </a:solidFill>
              </a:rPr>
              <a:t>mündl</a:t>
            </a:r>
            <a:r>
              <a:rPr lang="de-DE" sz="3200" dirty="0">
                <a:solidFill>
                  <a:schemeClr val="tx1"/>
                </a:solidFill>
              </a:rPr>
              <a:t>. Prüfung einbezogen wird.</a:t>
            </a:r>
          </a:p>
          <a:p>
            <a:endParaRPr lang="de-DE" sz="3200" dirty="0">
              <a:solidFill>
                <a:schemeClr val="tx1"/>
              </a:solidFill>
            </a:endParaRPr>
          </a:p>
          <a:p>
            <a:r>
              <a:rPr lang="de-DE" sz="3200" dirty="0">
                <a:solidFill>
                  <a:schemeClr val="tx1"/>
                </a:solidFill>
              </a:rPr>
              <a:t>- Prüfungszeit pro Schüler/in 15 Min. </a:t>
            </a:r>
          </a:p>
          <a:p>
            <a:endParaRPr lang="de-DE" sz="3200" dirty="0">
              <a:solidFill>
                <a:schemeClr val="tx1"/>
              </a:solidFill>
            </a:endParaRPr>
          </a:p>
          <a:p>
            <a:r>
              <a:rPr lang="de-DE" sz="3200" dirty="0">
                <a:solidFill>
                  <a:schemeClr val="tx1"/>
                </a:solidFill>
              </a:rPr>
              <a:t>- Gewichtung 3 zu 1  (schriftl./</a:t>
            </a:r>
            <a:r>
              <a:rPr lang="de-DE" sz="3200" dirty="0" err="1">
                <a:solidFill>
                  <a:schemeClr val="tx1"/>
                </a:solidFill>
              </a:rPr>
              <a:t>mündl</a:t>
            </a:r>
            <a:r>
              <a:rPr lang="de-DE" sz="3200" dirty="0">
                <a:solidFill>
                  <a:schemeClr val="tx1"/>
                </a:solidFill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92464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57763" y="415625"/>
            <a:ext cx="4859900" cy="870230"/>
          </a:xfrm>
        </p:spPr>
        <p:txBody>
          <a:bodyPr/>
          <a:lstStyle/>
          <a:p>
            <a:r>
              <a:rPr lang="de-DE" b="1" dirty="0">
                <a:solidFill>
                  <a:schemeClr val="tx1"/>
                </a:solidFill>
              </a:rPr>
              <a:t>Prüfungsleistungen</a:t>
            </a:r>
          </a:p>
        </p:txBody>
      </p:sp>
      <p:graphicFrame>
        <p:nvGraphicFramePr>
          <p:cNvPr id="7" name="Inhaltsplatzhalter 3">
            <a:extLst>
              <a:ext uri="{FF2B5EF4-FFF2-40B4-BE49-F238E27FC236}">
                <a16:creationId xmlns:a16="http://schemas.microsoft.com/office/drawing/2014/main" id="{18D123F6-118B-5FCA-B608-2CD19EA489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710136"/>
              </p:ext>
            </p:extLst>
          </p:nvPr>
        </p:nvGraphicFramePr>
        <p:xfrm>
          <a:off x="297256" y="1588181"/>
          <a:ext cx="1159748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9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93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9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99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Deutsch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Mathematik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Englisch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Wahlpflichtfach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Ergebnis Jahresleistung</a:t>
                      </a:r>
                    </a:p>
                    <a:p>
                      <a:pPr algn="ctr"/>
                      <a:r>
                        <a:rPr lang="de-DE" sz="2000" dirty="0"/>
                        <a:t>50 %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Ergebnis Jahresleistung</a:t>
                      </a:r>
                    </a:p>
                    <a:p>
                      <a:pPr algn="ctr"/>
                      <a:r>
                        <a:rPr lang="de-DE" sz="2000" dirty="0"/>
                        <a:t>50 %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Ergebnis Jahresleistung</a:t>
                      </a:r>
                    </a:p>
                    <a:p>
                      <a:pPr algn="ctr"/>
                      <a:r>
                        <a:rPr lang="de-DE" sz="2000" dirty="0"/>
                        <a:t>50 %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Ergebnis Jahresleistung</a:t>
                      </a:r>
                    </a:p>
                    <a:p>
                      <a:pPr algn="ctr"/>
                      <a:r>
                        <a:rPr lang="de-DE" sz="2000" dirty="0"/>
                        <a:t>50 %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Ergebnis Prüfungsleistung</a:t>
                      </a:r>
                    </a:p>
                    <a:p>
                      <a:pPr algn="ctr"/>
                      <a:r>
                        <a:rPr lang="de-DE" sz="2000" b="1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Ergebnis Prüfungsleistung</a:t>
                      </a:r>
                    </a:p>
                    <a:p>
                      <a:pPr algn="ctr"/>
                      <a:r>
                        <a:rPr lang="de-DE" sz="2000" b="1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Ergebnis Prüfungsleistung</a:t>
                      </a:r>
                    </a:p>
                    <a:p>
                      <a:pPr algn="ctr"/>
                      <a:r>
                        <a:rPr lang="de-DE" sz="2000" b="1" dirty="0"/>
                        <a:t>50%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Ergebnis Prüfungsleistung</a:t>
                      </a:r>
                    </a:p>
                    <a:p>
                      <a:pPr algn="ctr"/>
                      <a:r>
                        <a:rPr lang="de-DE" sz="2000" b="1" dirty="0"/>
                        <a:t>50%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Schriftliche Prüfung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Schriftliche Prüfung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Schriftliche Prüfung</a:t>
                      </a:r>
                    </a:p>
                    <a:p>
                      <a:pPr algn="ctr"/>
                      <a:r>
                        <a:rPr lang="de-DE" sz="2000" b="1" dirty="0"/>
                        <a:t>3-fach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de-DE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Optionale </a:t>
                      </a:r>
                      <a:r>
                        <a:rPr lang="de-DE" sz="2000" b="1" dirty="0" err="1">
                          <a:solidFill>
                            <a:srgbClr val="FF0000"/>
                          </a:solidFill>
                        </a:rPr>
                        <a:t>mündl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. Prüfung</a:t>
                      </a:r>
                    </a:p>
                    <a:p>
                      <a:pPr algn="ctr"/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1-fach,</a:t>
                      </a:r>
                      <a:r>
                        <a:rPr lang="de-DE" sz="2000" b="1" baseline="0" dirty="0">
                          <a:solidFill>
                            <a:srgbClr val="FF0000"/>
                          </a:solidFill>
                        </a:rPr>
                        <a:t> dann schriftl. Prüfung 3-fach</a:t>
                      </a:r>
                      <a:endParaRPr lang="de-D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Optionale </a:t>
                      </a:r>
                      <a:r>
                        <a:rPr lang="de-DE" sz="2000" b="1" dirty="0" err="1">
                          <a:solidFill>
                            <a:srgbClr val="FF0000"/>
                          </a:solidFill>
                        </a:rPr>
                        <a:t>mündl</a:t>
                      </a:r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. Prüfung</a:t>
                      </a:r>
                    </a:p>
                    <a:p>
                      <a:pPr algn="ctr"/>
                      <a:r>
                        <a:rPr lang="de-DE" sz="2000" b="1" dirty="0">
                          <a:solidFill>
                            <a:srgbClr val="FF0000"/>
                          </a:solidFill>
                        </a:rPr>
                        <a:t>1-fach,</a:t>
                      </a:r>
                      <a:r>
                        <a:rPr lang="de-DE" sz="2000" b="1" baseline="0" dirty="0">
                          <a:solidFill>
                            <a:srgbClr val="FF0000"/>
                          </a:solidFill>
                        </a:rPr>
                        <a:t> dann schriftl. Prüfung 3-fach</a:t>
                      </a:r>
                      <a:endParaRPr lang="de-DE" sz="20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/>
                        <a:t>Kommunikationsprüfung</a:t>
                      </a:r>
                    </a:p>
                    <a:p>
                      <a:pPr algn="ctr"/>
                      <a:r>
                        <a:rPr lang="de-DE" sz="2000" b="1" dirty="0"/>
                        <a:t>2-fach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de-DE" sz="20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968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57763" y="415625"/>
            <a:ext cx="4859900" cy="870230"/>
          </a:xfrm>
        </p:spPr>
        <p:txBody>
          <a:bodyPr/>
          <a:lstStyle/>
          <a:p>
            <a:r>
              <a:rPr lang="de-DE" b="1" dirty="0">
                <a:solidFill>
                  <a:schemeClr val="tx1"/>
                </a:solidFill>
              </a:rPr>
              <a:t>Sonstiges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sz="2800" dirty="0">
                <a:solidFill>
                  <a:schemeClr val="tx1"/>
                </a:solidFill>
              </a:rPr>
              <a:t>- NTA</a:t>
            </a:r>
          </a:p>
          <a:p>
            <a:r>
              <a:rPr lang="de-DE" sz="2800" dirty="0">
                <a:solidFill>
                  <a:schemeClr val="tx1"/>
                </a:solidFill>
              </a:rPr>
              <a:t>- Zuspätkommen/ Fehlen</a:t>
            </a:r>
          </a:p>
          <a:p>
            <a:r>
              <a:rPr lang="de-DE" sz="2800" dirty="0">
                <a:solidFill>
                  <a:schemeClr val="tx1"/>
                </a:solidFill>
              </a:rPr>
              <a:t>- Täuschungshandlung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52255604"/>
      </p:ext>
    </p:extLst>
  </p:cSld>
  <p:clrMapOvr>
    <a:masterClrMapping/>
  </p:clrMapOvr>
</p:sld>
</file>

<file path=ppt/theme/theme1.xml><?xml version="1.0" encoding="utf-8"?>
<a:theme xmlns:a="http://schemas.openxmlformats.org/drawingml/2006/main" name="Rückblick">
  <a:themeElements>
    <a:clrScheme name="Rückblick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700</Words>
  <Application>Microsoft Office PowerPoint</Application>
  <PresentationFormat>Breitbild</PresentationFormat>
  <Paragraphs>142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Calibri</vt:lpstr>
      <vt:lpstr>Calibri Light</vt:lpstr>
      <vt:lpstr>Rückblick</vt:lpstr>
      <vt:lpstr>Abschlussprüfung 2027  HSAPO</vt:lpstr>
      <vt:lpstr>HSAPO</vt:lpstr>
      <vt:lpstr>HSAPO</vt:lpstr>
      <vt:lpstr>Schriftliche Prüfung Deutsch (Bearbeitungszeit 180 Minuten)</vt:lpstr>
      <vt:lpstr>Schriftliche Prüfung Mathematik (Bearbeitungszeit 135 Minuten)</vt:lpstr>
      <vt:lpstr>Schriftliche Prüfung Englisch (Bearbeitungszeit 120 Minuten)</vt:lpstr>
      <vt:lpstr>Kommunikationsprüfung Englisch</vt:lpstr>
      <vt:lpstr>Kommunikationsprüfung Französisch</vt:lpstr>
      <vt:lpstr>Praktische Prüfung AES</vt:lpstr>
      <vt:lpstr>Praktische Prüfung Technik</vt:lpstr>
      <vt:lpstr>Mündliche Prüfung</vt:lpstr>
      <vt:lpstr>Prüfungsleistungen</vt:lpstr>
      <vt:lpstr>Sonstiges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Tobi</dc:creator>
  <cp:lastModifiedBy>Lang, Barbara</cp:lastModifiedBy>
  <cp:revision>255</cp:revision>
  <cp:lastPrinted>2019-06-07T14:59:11Z</cp:lastPrinted>
  <dcterms:created xsi:type="dcterms:W3CDTF">2017-08-05T11:56:00Z</dcterms:created>
  <dcterms:modified xsi:type="dcterms:W3CDTF">2026-10-07T07:11:46Z</dcterms:modified>
</cp:coreProperties>
</file>